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722103456"/>
              </p:ext>
            </p:extLst>
          </p:nvPr>
        </p:nvGraphicFramePr>
        <p:xfrm>
          <a:off x="863998" y="1794767"/>
          <a:ext cx="10464000" cy="453153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Ambele</a:t>
                      </a: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 </a:t>
                      </a: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programe</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pt-BR" sz="1600" dirty="0">
                          <a:solidFill>
                            <a:schemeClr val="bg1"/>
                          </a:solidFill>
                          <a:latin typeface="Cabin" pitchFamily="2" charset="0"/>
                        </a:rPr>
                        <a:t>Programul de materiale publicitare a fost înlocuit cu Programul de mostre de fidelitate.</a:t>
                      </a:r>
                    </a:p>
                    <a:p>
                      <a:pPr marL="180000" indent="-180000">
                        <a:spcAft>
                          <a:spcPts val="1200"/>
                        </a:spcAft>
                        <a:buClr>
                          <a:schemeClr val="bg1"/>
                        </a:buClr>
                        <a:buFont typeface="Wingdings" panose="05000000000000000000" pitchFamily="2" charset="2"/>
                        <a:buChar char="§"/>
                      </a:pPr>
                      <a:r>
                        <a:rPr lang="pt-BR" sz="1600" dirty="0">
                          <a:solidFill>
                            <a:schemeClr val="bg1"/>
                          </a:solidFill>
                          <a:latin typeface="Cabin" pitchFamily="2" charset="0"/>
                        </a:rPr>
                        <a:t>Numele „Recompense de loialitate” a beneficiilor se va modifica în „Mostre de fidelitate”. </a:t>
                      </a: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it-IT" sz="1600" dirty="0">
                          <a:solidFill>
                            <a:schemeClr val="bg1"/>
                          </a:solidFill>
                          <a:latin typeface="Cabin" pitchFamily="2" charset="0"/>
                        </a:rPr>
                        <a:t>Clienții preferați vor primi o serie de mostre de fidelitate, care va include patru mostre de fidelitate pe parcursul a 13 luni.</a:t>
                      </a:r>
                      <a:endParaRPr lang="en-IE" sz="1600"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pt-BR" sz="1600" dirty="0">
                          <a:solidFill>
                            <a:schemeClr val="bg1"/>
                          </a:solidFill>
                          <a:latin typeface="Cabin" pitchFamily="2" charset="0"/>
                        </a:rPr>
                        <a:t>Taxele de înscriere și reînnoire pentru PC+ vor crește de la 19,95 $/19,95 € la 25 $/25 €.</a:t>
                      </a:r>
                    </a:p>
                    <a:p>
                      <a:pPr marL="180000" indent="-180000">
                        <a:spcAft>
                          <a:spcPts val="1200"/>
                        </a:spcAft>
                        <a:buClr>
                          <a:schemeClr val="accent2"/>
                        </a:buClr>
                        <a:buFont typeface="Wingdings" panose="05000000000000000000" pitchFamily="2" charset="2"/>
                        <a:buChar char="§"/>
                      </a:pPr>
                      <a:r>
                        <a:rPr lang="pt-BR" sz="1600" dirty="0">
                          <a:solidFill>
                            <a:schemeClr val="bg1"/>
                          </a:solidFill>
                          <a:latin typeface="Cabin" pitchFamily="2" charset="0"/>
                        </a:rPr>
                        <a:t>Clienții PC+ vor primi 12 mostre de fidelitate pe parcursul unui an, în loc de șase mostre pe parcursul a șase luni.</a:t>
                      </a: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pt-BR" sz="1600" dirty="0">
                          <a:solidFill>
                            <a:schemeClr val="bg1"/>
                          </a:solidFill>
                          <a:latin typeface="Cabin" pitchFamily="2" charset="0"/>
                        </a:rPr>
                        <a:t>Reînnoirea gratuită a abonamentului anual, acordată în prezent clienților PC+, va dispărea. </a:t>
                      </a:r>
                    </a:p>
                    <a:p>
                      <a:pPr marL="180000" indent="-180000">
                        <a:spcAft>
                          <a:spcPts val="1200"/>
                        </a:spcAft>
                        <a:buClr>
                          <a:schemeClr val="accent2"/>
                        </a:buClr>
                        <a:buFont typeface="Wingdings" panose="05000000000000000000" pitchFamily="2" charset="2"/>
                        <a:buChar char="§"/>
                      </a:pPr>
                      <a:r>
                        <a:rPr lang="pt-BR" sz="1600" dirty="0">
                          <a:solidFill>
                            <a:schemeClr val="bg1"/>
                          </a:solidFill>
                          <a:latin typeface="Cabin" pitchFamily="2" charset="0"/>
                        </a:rPr>
                        <a:t>Modul în care vor fi câștigate creditele gratuite pentru produse se va modifica.</a:t>
                      </a: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pt-BR" dirty="0">
                <a:solidFill>
                  <a:schemeClr val="bg1"/>
                </a:solidFill>
              </a:rPr>
              <a:t>Rezumatul modificărilor aduse Programului PC/PC+ în anul 2025</a:t>
            </a:r>
            <a:endParaRPr lang="en-IE" dirty="0">
              <a:solidFill>
                <a:schemeClr val="bg1"/>
              </a:solidFill>
            </a:endParaRP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pt-BR" dirty="0">
                <a:solidFill>
                  <a:schemeClr val="accent3"/>
                </a:solidFill>
              </a:rPr>
              <a:t>Elemente care rămân neschimbate</a:t>
            </a:r>
            <a:endParaRPr lang="en-IE" dirty="0">
              <a:solidFill>
                <a:schemeClr val="accent3"/>
              </a:solidFill>
            </a:endParaRP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pt-BR" sz="1600" dirty="0"/>
              <a:t>Modul de a deveni un Client preferat se realizează prin configurarea unui abonament de comandă lunară (MSO) recurent cu BV. </a:t>
            </a:r>
          </a:p>
          <a:p>
            <a:pPr marL="0" indent="0">
              <a:lnSpc>
                <a:spcPct val="108000"/>
              </a:lnSpc>
              <a:spcBef>
                <a:spcPts val="0"/>
              </a:spcBef>
              <a:spcAft>
                <a:spcPts val="600"/>
              </a:spcAft>
              <a:buNone/>
            </a:pPr>
            <a:r>
              <a:rPr lang="pt-BR" sz="1400" dirty="0"/>
              <a:t>Modul de a deveni un Client preferat Plus se realizează prin configurarea unui MSO și plata taxei anuale. Acestea vor rămâne neschimbate.</a:t>
            </a:r>
            <a:endParaRPr lang="en-IE" sz="1200" dirty="0"/>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pt-BR" sz="1600" dirty="0"/>
              <a:t>Beneficiile primite atât de clienții PC, cât și de clienții PC+, cum ar fi aplicația InTouch, generatorul de coșuri, linkul pentru recomandări și prețurile de angro vor rămâne neschimbate. </a:t>
            </a:r>
            <a:endParaRPr lang="en-IE" sz="1600" dirty="0"/>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3999" y="2471057"/>
            <a:ext cx="6915657" cy="2387600"/>
          </a:xfrm>
        </p:spPr>
        <p:txBody>
          <a:bodyPr/>
          <a:lstStyle/>
          <a:p>
            <a:r>
              <a:rPr lang="en-IE" sz="7200" i="1" dirty="0" err="1"/>
              <a:t>Mostrele</a:t>
            </a:r>
            <a:r>
              <a:rPr lang="en-IE" sz="7200" i="1" dirty="0"/>
              <a:t> de </a:t>
            </a:r>
            <a:r>
              <a:rPr lang="en-IE" sz="7200" i="1" dirty="0" err="1"/>
              <a:t>fidelitate</a:t>
            </a:r>
            <a:endParaRPr lang="en-IE" sz="7200" i="1" dirty="0"/>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0" y="5207000"/>
            <a:ext cx="6117371" cy="787000"/>
          </a:xfrm>
        </p:spPr>
        <p:txBody>
          <a:bodyPr/>
          <a:lstStyle/>
          <a:p>
            <a:r>
              <a:rPr lang="ro-RO" sz="1800" dirty="0">
                <a:effectLst/>
                <a:ea typeface="Calibri Light" panose="020F0302020204030204" pitchFamily="34" charset="0"/>
              </a:rPr>
              <a:t>Atât clienții PC, cât și clienții PC+ vor fi eligibili pentru mostre de fidelitate, care sunt mostre de articole cu 10 plasturi, adăugate la comenzile eligibile. O comandă eligibilă este orice comandă care are o valoare BV.</a:t>
            </a:r>
            <a:endParaRPr lang="en-IE" sz="1800" dirty="0">
              <a:effectLst/>
              <a:ea typeface="Calibri Light" panose="020F0302020204030204" pitchFamily="34" charset="0"/>
            </a:endParaRPr>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err="1">
                <a:solidFill>
                  <a:schemeClr val="accent3"/>
                </a:solidFill>
              </a:rPr>
              <a:t>Mostrele</a:t>
            </a:r>
            <a:r>
              <a:rPr lang="en-IE" dirty="0">
                <a:solidFill>
                  <a:schemeClr val="accent3"/>
                </a:solidFill>
              </a:rPr>
              <a:t> de </a:t>
            </a:r>
            <a:r>
              <a:rPr lang="en-IE" dirty="0" err="1">
                <a:solidFill>
                  <a:schemeClr val="accent3"/>
                </a:solidFill>
              </a:rPr>
              <a:t>fidelitate</a:t>
            </a:r>
            <a:r>
              <a:rPr lang="en-IE" dirty="0">
                <a:solidFill>
                  <a:schemeClr val="accent3"/>
                </a:solidFill>
              </a:rPr>
              <a:t> - Client </a:t>
            </a:r>
            <a:r>
              <a:rPr lang="en-IE" dirty="0" err="1">
                <a:solidFill>
                  <a:schemeClr val="accent3"/>
                </a:solidFill>
              </a:rPr>
              <a:t>preferat</a:t>
            </a:r>
            <a:endParaRPr lang="en-IE" dirty="0">
              <a:solidFill>
                <a:schemeClr val="accent3"/>
              </a:solidFill>
            </a:endParaRP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 </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Mostra de </a:t>
            </a:r>
            <a:r>
              <a:rPr lang="fr-FR" sz="1400" b="1" dirty="0" err="1"/>
              <a:t>fidelitate</a:t>
            </a:r>
            <a:r>
              <a:rPr lang="fr-FR" sz="1400" b="1" dirty="0"/>
              <a:t> 1*</a:t>
            </a:r>
          </a:p>
          <a:p>
            <a:pPr marL="0" indent="0">
              <a:lnSpc>
                <a:spcPct val="108000"/>
              </a:lnSpc>
              <a:spcBef>
                <a:spcPts val="0"/>
              </a:spcBef>
              <a:spcAft>
                <a:spcPts val="600"/>
              </a:spcAft>
              <a:buNone/>
            </a:pPr>
            <a:r>
              <a:rPr lang="it-IT" sz="1400" dirty="0"/>
              <a:t>Adăugată automat la a patra comandă eligibilă, după 3 MSO-uri consecutive.</a:t>
            </a:r>
            <a:endParaRPr lang="fr-FR" sz="1400" dirty="0"/>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Mostra de </a:t>
            </a:r>
            <a:r>
              <a:rPr lang="fr-FR" sz="1400" b="1" dirty="0" err="1"/>
              <a:t>fidelitate</a:t>
            </a:r>
            <a:r>
              <a:rPr lang="fr-FR" sz="1400" b="1" dirty="0"/>
              <a:t> 2*</a:t>
            </a:r>
          </a:p>
          <a:p>
            <a:pPr marL="0" indent="0">
              <a:lnSpc>
                <a:spcPct val="108000"/>
              </a:lnSpc>
              <a:spcBef>
                <a:spcPts val="0"/>
              </a:spcBef>
              <a:spcAft>
                <a:spcPts val="600"/>
              </a:spcAft>
              <a:buNone/>
            </a:pPr>
            <a:r>
              <a:rPr lang="pt-BR" sz="1400" dirty="0"/>
              <a:t>Adăugată automat la a șaptea comandă eligibilă, după încă 3 MSO-uri consecutive.</a:t>
            </a:r>
            <a:endParaRPr lang="fr-FR" sz="1400" dirty="0"/>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Mostra de </a:t>
            </a:r>
            <a:r>
              <a:rPr lang="fr-FR" sz="1400" b="1" dirty="0" err="1"/>
              <a:t>fidelitate</a:t>
            </a:r>
            <a:r>
              <a:rPr lang="fr-FR" sz="1400" b="1" dirty="0"/>
              <a:t> 3*</a:t>
            </a:r>
          </a:p>
          <a:p>
            <a:pPr marL="0" indent="0">
              <a:lnSpc>
                <a:spcPct val="108000"/>
              </a:lnSpc>
              <a:spcBef>
                <a:spcPts val="0"/>
              </a:spcBef>
              <a:spcAft>
                <a:spcPts val="600"/>
              </a:spcAft>
              <a:buNone/>
            </a:pPr>
            <a:r>
              <a:rPr lang="pt-BR" sz="1400" dirty="0"/>
              <a:t>Adăugată automat la a zecea comandă eligibilă, după încă 3 MSO-uri consecutive.</a:t>
            </a:r>
            <a:endParaRPr lang="fr-FR" sz="1400" dirty="0"/>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Mostra de </a:t>
            </a:r>
            <a:r>
              <a:rPr lang="fr-FR" sz="1400" b="1" dirty="0" err="1"/>
              <a:t>fidelitate</a:t>
            </a:r>
            <a:r>
              <a:rPr lang="fr-FR" sz="1400" b="1" dirty="0"/>
              <a:t> 4*</a:t>
            </a:r>
          </a:p>
          <a:p>
            <a:pPr marL="0" indent="0">
              <a:lnSpc>
                <a:spcPct val="108000"/>
              </a:lnSpc>
              <a:spcBef>
                <a:spcPts val="0"/>
              </a:spcBef>
              <a:spcAft>
                <a:spcPts val="600"/>
              </a:spcAft>
              <a:buNone/>
            </a:pPr>
            <a:r>
              <a:rPr lang="pt-BR" sz="1400" dirty="0"/>
              <a:t>Adăugată automat la a treisprezecea comandă eligibilă, după încă 3 MSO-uri consecutive.</a:t>
            </a:r>
            <a:endParaRPr lang="fr-FR" sz="1400" dirty="0"/>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it-IT" sz="1800" dirty="0"/>
              <a:t>După primirea mostrei de fidelitate 4 în a 13-a lună, acesta nu va mai primi alte mostre de fidelitate.</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788910" y="3931041"/>
            <a:ext cx="1515030" cy="750137"/>
          </a:xfrm>
        </p:spPr>
        <p:txBody>
          <a:bodyPr/>
          <a:lstStyle/>
          <a:p>
            <a:pPr marL="0" indent="0" algn="ctr">
              <a:lnSpc>
                <a:spcPct val="100000"/>
              </a:lnSpc>
              <a:buNone/>
            </a:pPr>
            <a:r>
              <a:rPr lang="en-IE" sz="1000" dirty="0" err="1"/>
              <a:t>Mostra</a:t>
            </a:r>
            <a:r>
              <a:rPr lang="en-IE" sz="1000" dirty="0"/>
              <a:t> de </a:t>
            </a:r>
            <a:r>
              <a:rPr lang="en-IE" sz="1000" dirty="0" err="1"/>
              <a:t>fidelitate</a:t>
            </a:r>
            <a:r>
              <a:rPr lang="en-IE" sz="1000" dirty="0"/>
              <a:t>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pt-BR" sz="1800" dirty="0"/>
              <a:t>Toți clienții PC+ trebuie să plătească anual pentru a-și păstra statutul. Aceștia pot primi serii repetate de mostre de fidelitate, atât timp cât își plătesc taxa de reînnoire.</a:t>
            </a:r>
          </a:p>
          <a:p>
            <a:pPr marL="0" indent="0">
              <a:spcAft>
                <a:spcPts val="0"/>
              </a:spcAft>
              <a:buFont typeface="Wingdings" panose="05000000000000000000" pitchFamily="2" charset="2"/>
              <a:buNone/>
            </a:pPr>
            <a:r>
              <a:rPr lang="pt-BR" sz="1800" dirty="0"/>
              <a:t>Clienții PC+ nu vor fi excluși din program, indiferent de motiv.</a:t>
            </a:r>
            <a:endParaRPr lang="en-IE" sz="1800" dirty="0"/>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78891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7* </a:t>
            </a:r>
          </a:p>
          <a:p>
            <a:pPr marL="0" indent="0" algn="ctr">
              <a:lnSpc>
                <a:spcPct val="100000"/>
              </a:lnSpc>
              <a:buFont typeface="Wingdings" panose="05000000000000000000" pitchFamily="2" charset="2"/>
              <a:buNone/>
            </a:pPr>
            <a:r>
              <a:rPr lang="en-IE" sz="1000" dirty="0"/>
              <a:t>X49</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0874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2*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0874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8* </a:t>
            </a:r>
          </a:p>
          <a:p>
            <a:pPr marL="0" indent="0" algn="ctr">
              <a:lnSpc>
                <a:spcPct val="100000"/>
              </a:lnSpc>
              <a:buFont typeface="Wingdings" panose="05000000000000000000" pitchFamily="2" charset="2"/>
              <a:buNone/>
            </a:pPr>
            <a:r>
              <a:rPr lang="en-IE" sz="1000" dirty="0" err="1"/>
              <a:t>Alavida</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42857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42857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9* </a:t>
            </a:r>
          </a:p>
          <a:p>
            <a:pPr marL="0" indent="0" algn="ctr">
              <a:lnSpc>
                <a:spcPct val="100000"/>
              </a:lnSpc>
              <a:buFont typeface="Wingdings" panose="05000000000000000000" pitchFamily="2" charset="2"/>
              <a:buNone/>
            </a:pPr>
            <a:r>
              <a:rPr lang="en-IE" sz="1000" dirty="0"/>
              <a:t>Y-Age Aeon</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24840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155091" y="5528792"/>
            <a:ext cx="1701648"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10 * </a:t>
            </a:r>
          </a:p>
          <a:p>
            <a:pPr marL="0" indent="0" algn="ctr">
              <a:lnSpc>
                <a:spcPct val="100000"/>
              </a:lnSpc>
              <a:buFont typeface="Wingdings" panose="05000000000000000000" pitchFamily="2" charset="2"/>
              <a:buNone/>
            </a:pPr>
            <a:r>
              <a:rPr lang="en-IE" sz="1000" dirty="0"/>
              <a:t>Y-Age Glutathione</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06823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5* </a:t>
            </a:r>
          </a:p>
          <a:p>
            <a:pPr marL="0" indent="0" algn="ctr">
              <a:lnSpc>
                <a:spcPct val="100000"/>
              </a:lnSpc>
              <a:buFont typeface="Wingdings" panose="05000000000000000000" pitchFamily="2" charset="2"/>
              <a:buNone/>
            </a:pPr>
            <a:r>
              <a:rPr lang="en-IE" sz="1000" dirty="0"/>
              <a:t>Y-Age Carnosine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06823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11*</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88806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6* </a:t>
            </a:r>
          </a:p>
          <a:p>
            <a:pPr marL="0" indent="0" algn="ctr">
              <a:lnSpc>
                <a:spcPct val="100000"/>
              </a:lnSpc>
              <a:buFont typeface="Wingdings" panose="05000000000000000000" pitchFamily="2" charset="2"/>
              <a:buNone/>
            </a:pPr>
            <a:r>
              <a:rPr lang="en-IE" sz="1000" dirty="0"/>
              <a:t>SP6 Complete</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772250" y="5528792"/>
            <a:ext cx="17466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Mostra</a:t>
            </a:r>
            <a:r>
              <a:rPr lang="en-IE" sz="1000" dirty="0"/>
              <a:t> de </a:t>
            </a:r>
            <a:r>
              <a:rPr lang="en-IE" sz="1000" dirty="0" err="1"/>
              <a:t>fidelitate</a:t>
            </a:r>
            <a:r>
              <a:rPr lang="en-IE" sz="1000" dirty="0"/>
              <a:t> 12*</a:t>
            </a:r>
          </a:p>
          <a:p>
            <a:pPr marL="0" indent="0" algn="ctr">
              <a:lnSpc>
                <a:spcPct val="100000"/>
              </a:lnSpc>
              <a:buFont typeface="Wingdings" panose="05000000000000000000" pitchFamily="2" charset="2"/>
              <a:buNone/>
            </a:pPr>
            <a:r>
              <a:rPr lang="pt-BR" sz="800" dirty="0"/>
              <a:t>Pachetul obișnuit în mărime naturală cu oricare dintre produsele încercate anterior sau un singur produs Alavida (nu include X39 și X49)</a:t>
            </a:r>
            <a:endParaRPr lang="en-IE" sz="800" dirty="0"/>
          </a:p>
        </p:txBody>
      </p:sp>
      <p:sp>
        <p:nvSpPr>
          <p:cNvPr id="35" name="TextBox 34">
            <a:extLst>
              <a:ext uri="{FF2B5EF4-FFF2-40B4-BE49-F238E27FC236}">
                <a16:creationId xmlns:a16="http://schemas.microsoft.com/office/drawing/2014/main" id="{F50BA747-BA02-B0F7-B871-6A2FAA9026BE}"/>
              </a:ext>
            </a:extLst>
          </p:cNvPr>
          <p:cNvSpPr txBox="1"/>
          <p:nvPr/>
        </p:nvSpPr>
        <p:spPr>
          <a:xfrm rot="10800000" flipV="1">
            <a:off x="8068230" y="863998"/>
            <a:ext cx="325976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
        <p:nvSpPr>
          <p:cNvPr id="9" name="Title 3">
            <a:extLst>
              <a:ext uri="{FF2B5EF4-FFF2-40B4-BE49-F238E27FC236}">
                <a16:creationId xmlns:a16="http://schemas.microsoft.com/office/drawing/2014/main" id="{F051773F-6EBA-F5D2-F37B-1A0FC798594B}"/>
              </a:ext>
            </a:extLst>
          </p:cNvPr>
          <p:cNvSpPr>
            <a:spLocks noGrp="1"/>
          </p:cNvSpPr>
          <p:nvPr>
            <p:ph type="title"/>
          </p:nvPr>
        </p:nvSpPr>
        <p:spPr>
          <a:xfrm>
            <a:off x="864000" y="864000"/>
            <a:ext cx="10464000" cy="826688"/>
          </a:xfrm>
        </p:spPr>
        <p:txBody>
          <a:bodyPr/>
          <a:lstStyle/>
          <a:p>
            <a:r>
              <a:rPr lang="pt-BR" dirty="0">
                <a:solidFill>
                  <a:schemeClr val="accent2"/>
                </a:solidFill>
              </a:rPr>
              <a:t>Mostrele de fidelitate - Client preferat Plus</a:t>
            </a:r>
            <a:endParaRPr lang="en-IE" dirty="0">
              <a:solidFill>
                <a:schemeClr val="accent2"/>
              </a:solidFill>
            </a:endParaRPr>
          </a:p>
        </p:txBody>
      </p:sp>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a:xfrm>
            <a:off x="864000" y="864000"/>
            <a:ext cx="4711300" cy="826688"/>
          </a:xfrm>
        </p:spPr>
        <p:txBody>
          <a:bodyPr/>
          <a:lstStyle/>
          <a:p>
            <a:r>
              <a:rPr lang="fr-FR" dirty="0" err="1">
                <a:solidFill>
                  <a:schemeClr val="accent2"/>
                </a:solidFill>
              </a:rPr>
              <a:t>Îmbunătățirile</a:t>
            </a:r>
            <a:r>
              <a:rPr lang="fr-FR" dirty="0">
                <a:solidFill>
                  <a:schemeClr val="accent2"/>
                </a:solidFill>
              </a:rPr>
              <a:t> </a:t>
            </a:r>
            <a:r>
              <a:rPr lang="fr-FR" dirty="0" err="1">
                <a:solidFill>
                  <a:schemeClr val="accent2"/>
                </a:solidFill>
              </a:rPr>
              <a:t>aduse</a:t>
            </a:r>
            <a:r>
              <a:rPr lang="fr-FR" dirty="0">
                <a:solidFill>
                  <a:schemeClr val="accent2"/>
                </a:solidFill>
              </a:rPr>
              <a:t> </a:t>
            </a:r>
            <a:r>
              <a:rPr lang="fr-FR" dirty="0" err="1">
                <a:solidFill>
                  <a:schemeClr val="accent2"/>
                </a:solidFill>
              </a:rPr>
              <a:t>Programului</a:t>
            </a:r>
            <a:r>
              <a:rPr lang="fr-FR" dirty="0">
                <a:solidFill>
                  <a:schemeClr val="accent2"/>
                </a:solidFill>
              </a:rPr>
              <a:t> de </a:t>
            </a:r>
            <a:r>
              <a:rPr lang="fr-FR" dirty="0" err="1">
                <a:solidFill>
                  <a:schemeClr val="accent2"/>
                </a:solidFill>
              </a:rPr>
              <a:t>partajare</a:t>
            </a:r>
            <a:r>
              <a:rPr lang="fr-FR" dirty="0">
                <a:solidFill>
                  <a:schemeClr val="accent2"/>
                </a:solidFill>
              </a:rPr>
              <a:t> PC+</a:t>
            </a:r>
            <a:endParaRPr lang="en-IE" dirty="0">
              <a:solidFill>
                <a:schemeClr val="accent2"/>
              </a:solidFill>
            </a:endParaRP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1" y="2053037"/>
            <a:ext cx="5522286" cy="3940963"/>
          </a:xfrm>
        </p:spPr>
        <p:txBody>
          <a:bodyPr numCol="1" spcCol="288000"/>
          <a:lstStyle/>
          <a:p>
            <a:pPr>
              <a:buClr>
                <a:schemeClr val="accent2"/>
              </a:buClr>
            </a:pPr>
            <a:r>
              <a:rPr lang="pt-BR" sz="1600" dirty="0"/>
              <a:t>Un client PC+ primește credit în valoare de 100 $, care poate fi utilizat pentru un produs gratuit pentru fiecare trei clienți pe care îi recomandă și care plasează comenzi eligibile (care conțin BV) într-o anumită lună sau pentru fiecare doi clienți pe care îi recomandă și care plasează comenzi eligibile, pe lângă comanda personală a clientului PC+. Nu există o valoare eligibilă minimă pe care trebuie să o atingă comenzile.</a:t>
            </a:r>
          </a:p>
          <a:p>
            <a:pPr>
              <a:buClr>
                <a:schemeClr val="accent2"/>
              </a:buClr>
            </a:pPr>
            <a:r>
              <a:rPr lang="pt-BR" sz="1600" dirty="0"/>
              <a:t>Clienților PC+ li se solicită în prezent să activeze o setare pentru ca punctele din Programul de partajare să poată fi aplicate. Această acțiune nu va mai fi necesară, iar punctele vor fi aplicate automat.</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p>
          </p:txBody>
        </p:sp>
      </p:gr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409882" cy="3940963"/>
          </a:xfrm>
        </p:spPr>
        <p:txBody>
          <a:bodyPr numCol="1" spcCol="288000"/>
          <a:lstStyle/>
          <a:p>
            <a:pPr>
              <a:buClr>
                <a:schemeClr val="accent2"/>
              </a:buClr>
            </a:pPr>
            <a:r>
              <a:rPr lang="pt-BR" sz="1600" dirty="0"/>
              <a:t>În prezent, punctele din Programul de partajare pot fi aplicate exclusiv plasturilor. Odată cu îmbunătățirile, punctele din Programul de partajare pot fi aplicate oricărui articol, cu excepția taxei de reînnoire.</a:t>
            </a:r>
          </a:p>
          <a:p>
            <a:pPr>
              <a:buClr>
                <a:schemeClr val="accent2"/>
              </a:buClr>
            </a:pPr>
            <a:r>
              <a:rPr lang="pt-BR" sz="1600" dirty="0"/>
              <a:t>Cerința subtotalului minim al clientului recomandat va fi eliminată. Orice comandă cu o valoare BV va fi luată în considerare drept comandă eligibilă.</a:t>
            </a:r>
          </a:p>
          <a:p>
            <a:pPr>
              <a:buClr>
                <a:schemeClr val="accent2"/>
              </a:buClr>
            </a:pPr>
            <a:r>
              <a:rPr lang="pt-BR" sz="1600" dirty="0"/>
              <a:t>Creditul se aplică numai MSO-urilor și acoperă numai produsele, nu și transportul sau taxele.</a:t>
            </a:r>
          </a:p>
          <a:p>
            <a:pPr>
              <a:buClr>
                <a:schemeClr val="accent2"/>
              </a:buClr>
            </a:pPr>
            <a:endParaRPr lang="pt-BR" sz="1600" dirty="0"/>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5085542"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pt-BR" sz="2000" b="1" dirty="0">
                <a:solidFill>
                  <a:schemeClr val="accent2"/>
                </a:solidFill>
              </a:rPr>
              <a:t>Widgetul pentru Programul de partajare:</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
        <p:nvSpPr>
          <p:cNvPr id="14" name="Title 1">
            <a:extLst>
              <a:ext uri="{FF2B5EF4-FFF2-40B4-BE49-F238E27FC236}">
                <a16:creationId xmlns:a16="http://schemas.microsoft.com/office/drawing/2014/main" id="{645B33D2-4863-012C-B9AD-FC69372B7132}"/>
              </a:ext>
            </a:extLst>
          </p:cNvPr>
          <p:cNvSpPr txBox="1">
            <a:spLocks/>
          </p:cNvSpPr>
          <p:nvPr/>
        </p:nvSpPr>
        <p:spPr>
          <a:xfrm>
            <a:off x="864000" y="864000"/>
            <a:ext cx="4635100" cy="826688"/>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b="1" kern="1200">
                <a:solidFill>
                  <a:schemeClr val="tx2"/>
                </a:solidFill>
                <a:latin typeface="Cabin" pitchFamily="2" charset="0"/>
                <a:ea typeface="+mj-ea"/>
                <a:cs typeface="+mj-cs"/>
              </a:defRPr>
            </a:lvl1pPr>
          </a:lstStyle>
          <a:p>
            <a:r>
              <a:rPr lang="fr-FR" dirty="0" err="1">
                <a:solidFill>
                  <a:schemeClr val="accent2"/>
                </a:solidFill>
              </a:rPr>
              <a:t>Îmbunătățirile</a:t>
            </a:r>
            <a:r>
              <a:rPr lang="fr-FR" dirty="0">
                <a:solidFill>
                  <a:schemeClr val="accent2"/>
                </a:solidFill>
              </a:rPr>
              <a:t> </a:t>
            </a:r>
            <a:r>
              <a:rPr lang="fr-FR" dirty="0" err="1">
                <a:solidFill>
                  <a:schemeClr val="accent2"/>
                </a:solidFill>
              </a:rPr>
              <a:t>aduse</a:t>
            </a:r>
            <a:r>
              <a:rPr lang="fr-FR" dirty="0">
                <a:solidFill>
                  <a:schemeClr val="accent2"/>
                </a:solidFill>
              </a:rPr>
              <a:t> </a:t>
            </a:r>
            <a:r>
              <a:rPr lang="fr-FR" dirty="0" err="1">
                <a:solidFill>
                  <a:schemeClr val="accent2"/>
                </a:solidFill>
              </a:rPr>
              <a:t>Programului</a:t>
            </a:r>
            <a:r>
              <a:rPr lang="fr-FR" dirty="0">
                <a:solidFill>
                  <a:schemeClr val="accent2"/>
                </a:solidFill>
              </a:rPr>
              <a:t> de </a:t>
            </a:r>
            <a:r>
              <a:rPr lang="fr-FR" dirty="0" err="1">
                <a:solidFill>
                  <a:schemeClr val="accent2"/>
                </a:solidFill>
              </a:rPr>
              <a:t>partajare</a:t>
            </a:r>
            <a:r>
              <a:rPr lang="fr-FR" dirty="0">
                <a:solidFill>
                  <a:schemeClr val="accent2"/>
                </a:solidFill>
              </a:rPr>
              <a:t> PC+</a:t>
            </a:r>
            <a:endParaRPr lang="en-IE" dirty="0">
              <a:solidFill>
                <a:schemeClr val="accent2"/>
              </a:solidFill>
            </a:endParaRPr>
          </a:p>
        </p:txBody>
      </p:sp>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err="1">
                <a:solidFill>
                  <a:schemeClr val="accent3"/>
                </a:solidFill>
              </a:rPr>
              <a:t>Întrebări</a:t>
            </a:r>
            <a:r>
              <a:rPr lang="en-IE" dirty="0">
                <a:solidFill>
                  <a:schemeClr val="accent3"/>
                </a:solidFill>
              </a:rPr>
              <a:t> </a:t>
            </a:r>
            <a:r>
              <a:rPr lang="en-IE" dirty="0" err="1">
                <a:solidFill>
                  <a:schemeClr val="accent3"/>
                </a:solidFill>
              </a:rPr>
              <a:t>frecvente</a:t>
            </a:r>
            <a:endParaRPr lang="en-IE" dirty="0">
              <a:solidFill>
                <a:schemeClr val="accent3"/>
              </a:solidFill>
            </a:endParaRPr>
          </a:p>
        </p:txBody>
      </p:sp>
      <p:sp>
        <p:nvSpPr>
          <p:cNvPr id="4" name="Content Placeholder 2">
            <a:extLst>
              <a:ext uri="{FF2B5EF4-FFF2-40B4-BE49-F238E27FC236}">
                <a16:creationId xmlns:a16="http://schemas.microsoft.com/office/drawing/2014/main" id="{F78360D2-846F-428F-36E6-B09BB3D9EFEE}"/>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pt-BR" sz="1200" b="1" dirty="0">
                <a:solidFill>
                  <a:schemeClr val="accent3"/>
                </a:solidFill>
              </a:rPr>
              <a:t>Î1	CARE SE PRECONIZEAZĂ LANSAREA?</a:t>
            </a:r>
          </a:p>
          <a:p>
            <a:pPr marL="540000" indent="-540000">
              <a:lnSpc>
                <a:spcPct val="100000"/>
              </a:lnSpc>
              <a:buNone/>
            </a:pPr>
            <a:r>
              <a:rPr lang="pt-BR" sz="1200" dirty="0"/>
              <a:t>R1	În primăvara anului 2025</a:t>
            </a:r>
          </a:p>
          <a:p>
            <a:pPr marL="540000" indent="-540000">
              <a:lnSpc>
                <a:spcPct val="100000"/>
              </a:lnSpc>
              <a:spcAft>
                <a:spcPts val="0"/>
              </a:spcAft>
              <a:buFont typeface="Wingdings" panose="05000000000000000000" pitchFamily="2" charset="2"/>
              <a:buNone/>
            </a:pPr>
            <a:r>
              <a:rPr lang="pt-BR" sz="1200" b="1" dirty="0">
                <a:solidFill>
                  <a:schemeClr val="accent3"/>
                </a:solidFill>
              </a:rPr>
              <a:t>Î2	ÎN CE ȚĂRI VOR FI LANSATE ACESTE ÎMBUNĂTĂȚIRI?</a:t>
            </a:r>
          </a:p>
          <a:p>
            <a:pPr marL="540000" indent="-540000">
              <a:lnSpc>
                <a:spcPct val="100000"/>
              </a:lnSpc>
              <a:buNone/>
            </a:pPr>
            <a:r>
              <a:rPr lang="pt-BR" sz="1200" dirty="0"/>
              <a:t>R2	În toate țările în care există în prezent Programul PC/PC+, adică pe toate piețele noastre, cu excepția Japoniei și a Coreei. </a:t>
            </a:r>
          </a:p>
          <a:p>
            <a:pPr marL="540000" indent="-540000">
              <a:lnSpc>
                <a:spcPct val="100000"/>
              </a:lnSpc>
              <a:spcAft>
                <a:spcPts val="0"/>
              </a:spcAft>
              <a:buFont typeface="Wingdings" panose="05000000000000000000" pitchFamily="2" charset="2"/>
              <a:buNone/>
            </a:pPr>
            <a:r>
              <a:rPr lang="pt-BR" sz="1200" b="1" dirty="0">
                <a:solidFill>
                  <a:schemeClr val="accent3"/>
                </a:solidFill>
              </a:rPr>
              <a:t>Î3	CE MODIFICĂRI VOR FI ADUSE PROGRAMULUI PENTRU CLIENȚI PREFERAȚI?</a:t>
            </a:r>
          </a:p>
          <a:p>
            <a:pPr marL="540000" indent="-540000">
              <a:lnSpc>
                <a:spcPct val="100000"/>
              </a:lnSpc>
              <a:buNone/>
            </a:pPr>
            <a:r>
              <a:rPr lang="pt-BR" sz="1200" dirty="0"/>
              <a:t>R3	În loc să primească materiale publicitare LifeWave gratuite după al treilea, al șaselea, al nouălea și al 12-lea abonament de comandă lunară, clienții PC vor primi pachete cu mostre cu 10 plasturi, la aceleași intervale. Pe cele mai multe piețe, clienții PC vor primi un pachet de mostre de Y-Age Aeon odată cu al patrulea MSO, un pachet de mostre de Y-Age Glutathione odată cu al șaptelea MSO și un pachet de mostre de Silent Nights odată cu al zecelea MSO. Aceștia vor avea posibilitatea de a alege între versiunea în mărime obișnuită a oricăruia dintre cele trei produse și unul dintre produsele Alavida după cel de-al 12-lea MSO. Acestora li se va trimite un răspuns automat după cea de-a 12-a lună, prin care vor fi invitați să acceseze widgetul din back office pentru a selecta produsul dorit. Dacă nu fac o alegere, li se va trimite automat un pachet în mărime naturală de Aeon. Clienții PC din Thailanda vor primi un pachet de mostre de X39 odată cu al șaptelea MSO, în loc de Glutathione.</a:t>
            </a:r>
          </a:p>
          <a:p>
            <a:pPr marL="540000" indent="-540000">
              <a:lnSpc>
                <a:spcPct val="100000"/>
              </a:lnSpc>
              <a:spcAft>
                <a:spcPts val="0"/>
              </a:spcAft>
              <a:buFont typeface="Wingdings" panose="05000000000000000000" pitchFamily="2" charset="2"/>
              <a:buNone/>
            </a:pPr>
            <a:r>
              <a:rPr lang="pt-BR" sz="1200" b="1" dirty="0">
                <a:solidFill>
                  <a:schemeClr val="accent3"/>
                </a:solidFill>
              </a:rPr>
              <a:t>Î4	CE SE ÎNTÂMPLĂ DACĂ UN CLIENT PREFERAT DOREȘTE SĂ FACĂ UPGRADE LA PROGRAMUL PC+?</a:t>
            </a:r>
          </a:p>
          <a:p>
            <a:pPr marL="540000" indent="-540000">
              <a:lnSpc>
                <a:spcPct val="100000"/>
              </a:lnSpc>
              <a:buNone/>
            </a:pPr>
            <a:r>
              <a:rPr lang="pt-BR" sz="1200" dirty="0"/>
              <a:t>R4	După ce un Client preferat finalizează un MSO, acesta va avea oportunitatea să facă upgrade la statutul de PC+ pentru 25 $/25 €. Atunci când alege această opțiune, acesta va fi upgradat la Programul PC+.</a:t>
            </a:r>
          </a:p>
          <a:p>
            <a:pPr marL="540000" indent="-540000">
              <a:lnSpc>
                <a:spcPct val="100000"/>
              </a:lnSpc>
              <a:spcAft>
                <a:spcPts val="0"/>
              </a:spcAft>
              <a:buFont typeface="Wingdings" panose="05000000000000000000" pitchFamily="2" charset="2"/>
              <a:buNone/>
            </a:pPr>
            <a:r>
              <a:rPr lang="pt-BR" sz="1200" b="1" dirty="0">
                <a:solidFill>
                  <a:schemeClr val="accent3"/>
                </a:solidFill>
              </a:rPr>
              <a:t>Î5	MODUL DE ÎNSCRIERE A UNUI CLIENT PC+ VA FI DIFERIT DE CEL AL UNUI CLIENT PREFERAT?</a:t>
            </a:r>
          </a:p>
          <a:p>
            <a:pPr marL="540000" indent="-540000">
              <a:lnSpc>
                <a:spcPct val="100000"/>
              </a:lnSpc>
              <a:buNone/>
            </a:pPr>
            <a:r>
              <a:rPr lang="pt-BR" sz="1200" dirty="0"/>
              <a:t>R5	Atunci când un client selectează un articol și face clic pe butonul „Adăugați în coș”, apare o fereastră pop-up. Fereastra pop-up indică modalitățile de a deveni Client Retail, Client preferat sau Membru PC+. În cazul în care clientul selectează PC+, articolul și taxa de înscriere ca membru PC+ vor fi adăugate în coșul său de cumpărături. După ce trece la finalizarea comenzii în calitate de PC+, i se va cere să creeze un abonament de comandă lunară (MSO). Acesta poate face clic pe butonul „implicit” pentru a adăuga automat articolele din coșul său de cumpărături la MSO, apoi poate selecta mai multe articole fie pentru MSO, fie pentru o comandă unică. De asemenea, va putea să stabilească data la care dorește să înceapă să primească produsul (produsele) din abonament.</a:t>
            </a:r>
            <a:endParaRPr lang="pt-BR" sz="1200" b="1" dirty="0">
              <a:solidFill>
                <a:schemeClr val="accent3"/>
              </a:solidFill>
            </a:endParaRP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err="1">
                <a:solidFill>
                  <a:schemeClr val="accent3"/>
                </a:solidFill>
              </a:rPr>
              <a:t>Întrebări</a:t>
            </a:r>
            <a:r>
              <a:rPr lang="en-IE" dirty="0">
                <a:solidFill>
                  <a:schemeClr val="accent3"/>
                </a:solidFill>
              </a:rPr>
              <a:t> </a:t>
            </a:r>
            <a:r>
              <a:rPr lang="en-IE" dirty="0" err="1">
                <a:solidFill>
                  <a:schemeClr val="accent3"/>
                </a:solidFill>
              </a:rPr>
              <a:t>frecvente</a:t>
            </a:r>
            <a:endParaRPr lang="en-IE" dirty="0">
              <a:solidFill>
                <a:schemeClr val="accent3"/>
              </a:solidFill>
            </a:endParaRPr>
          </a:p>
        </p:txBody>
      </p:sp>
      <p:sp>
        <p:nvSpPr>
          <p:cNvPr id="4" name="Content Placeholder 2">
            <a:extLst>
              <a:ext uri="{FF2B5EF4-FFF2-40B4-BE49-F238E27FC236}">
                <a16:creationId xmlns:a16="http://schemas.microsoft.com/office/drawing/2014/main" id="{E4C620DA-4BAC-F42B-9A5F-DF8DF9131536}"/>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pt-BR" sz="1200" b="1" dirty="0">
                <a:solidFill>
                  <a:schemeClr val="accent3"/>
                </a:solidFill>
              </a:rPr>
              <a:t>Î6	CE SE ÎNTÂMPLĂ DACĂ UN CLIENT PC+ NU ÎȘI PLĂTEȘTE TAXA DE REÎNNOIRE LA DATA STABILITĂ PENTRU ANIVERSARE, DAR ARE UN ABONAMENT DE COMANDĂ LUNARĂ ACTIV?</a:t>
            </a:r>
          </a:p>
          <a:p>
            <a:pPr marL="540000" indent="-540000">
              <a:lnSpc>
                <a:spcPct val="100000"/>
              </a:lnSpc>
              <a:buNone/>
            </a:pPr>
            <a:r>
              <a:rPr lang="pt-BR" sz="1200" dirty="0"/>
              <a:t>R6	Membrii PC+ care nu plătesc taxa de reînnoire la o săptămână după data de reînnoire PC+ încă se pot bucura de prețuri de angro în calitate de Client preferat, dar nu vor putea să profite de celelalte beneficii ale calității de client PC+. Dacă aceștia nu au un MSO activ, vor trebui să plătească prețuri de retail pentru produse. </a:t>
            </a:r>
          </a:p>
          <a:p>
            <a:pPr marL="540000" indent="-540000">
              <a:lnSpc>
                <a:spcPct val="100000"/>
              </a:lnSpc>
              <a:spcAft>
                <a:spcPts val="0"/>
              </a:spcAft>
              <a:buFont typeface="Wingdings" panose="05000000000000000000" pitchFamily="2" charset="2"/>
              <a:buNone/>
            </a:pPr>
            <a:r>
              <a:rPr lang="pt-BR" sz="1200" b="1" dirty="0">
                <a:solidFill>
                  <a:schemeClr val="accent3"/>
                </a:solidFill>
              </a:rPr>
              <a:t>Î7	CÂT TIMP ESTE VALABIL UN ABONAMENT LA PROGRAMUL PC+?</a:t>
            </a:r>
          </a:p>
          <a:p>
            <a:pPr marL="540000" indent="-540000">
              <a:lnSpc>
                <a:spcPct val="100000"/>
              </a:lnSpc>
              <a:buNone/>
            </a:pPr>
            <a:r>
              <a:rPr lang="pt-BR" sz="1200" dirty="0"/>
              <a:t>R7	Un an de la prima înscriere. Membrii PC+ nu vor mai beneficia de o reînnoire gratuită a abonamentului anual la sfârșitul acelui prim an. Toți clienții PC+ vor trebui să plătească anual o taxă de reînnoire a abonamentului de 25 $/25 € pentru a rămâne clienți PC+.</a:t>
            </a:r>
          </a:p>
          <a:p>
            <a:pPr marL="540000" indent="-540000">
              <a:lnSpc>
                <a:spcPct val="100000"/>
              </a:lnSpc>
              <a:spcAft>
                <a:spcPts val="0"/>
              </a:spcAft>
              <a:buFont typeface="Wingdings" panose="05000000000000000000" pitchFamily="2" charset="2"/>
              <a:buNone/>
            </a:pPr>
            <a:r>
              <a:rPr lang="pt-BR" sz="1200" b="1" dirty="0">
                <a:solidFill>
                  <a:schemeClr val="accent3"/>
                </a:solidFill>
              </a:rPr>
              <a:t>Î8	CE SE ÎNTÂMPLĂ DACĂ UN MEMBRU PC+ ÎȘI ANULEAZĂ MSO-UL?</a:t>
            </a:r>
          </a:p>
          <a:p>
            <a:pPr marL="540000" indent="-540000">
              <a:lnSpc>
                <a:spcPct val="100000"/>
              </a:lnSpc>
              <a:buNone/>
            </a:pPr>
            <a:r>
              <a:rPr lang="pt-BR" sz="1200" dirty="0"/>
              <a:t>R8	Dacă un membru PC+ își anulează MSO-ul, acesta rămâne parte a programului până la data reînnoirii, dar nu va putea profita de prețurile de angro. Dacă nu plătește taxa de reînnoire, va fi retrogradat de la statutul de membru PC+ la cel de Client Retail.</a:t>
            </a:r>
          </a:p>
          <a:p>
            <a:pPr marL="540000" indent="-540000">
              <a:lnSpc>
                <a:spcPct val="100000"/>
              </a:lnSpc>
              <a:spcAft>
                <a:spcPts val="0"/>
              </a:spcAft>
              <a:buFont typeface="Wingdings" panose="05000000000000000000" pitchFamily="2" charset="2"/>
              <a:buNone/>
            </a:pPr>
            <a:r>
              <a:rPr lang="pt-BR" sz="1200" b="1" dirty="0">
                <a:solidFill>
                  <a:schemeClr val="accent3"/>
                </a:solidFill>
              </a:rPr>
              <a:t>Î9	CE SE ÎNTÂMPLĂ DACĂ UN CLIENT RETAIL EXISTENT CREEAZĂ UN MSO ȘI PLĂTEȘTE TAXA DE ÎNSCRIERE DE 25 $/25 €?</a:t>
            </a:r>
          </a:p>
          <a:p>
            <a:pPr marL="540000" indent="-540000">
              <a:lnSpc>
                <a:spcPct val="100000"/>
              </a:lnSpc>
              <a:buNone/>
            </a:pPr>
            <a:r>
              <a:rPr lang="pt-BR" sz="1200" dirty="0"/>
              <a:t>R9	Acesta va fi upgradat la Programul PC+. </a:t>
            </a:r>
          </a:p>
          <a:p>
            <a:pPr marL="540000" indent="-540000">
              <a:lnSpc>
                <a:spcPct val="100000"/>
              </a:lnSpc>
              <a:spcAft>
                <a:spcPts val="0"/>
              </a:spcAft>
              <a:buFont typeface="Wingdings" panose="05000000000000000000" pitchFamily="2" charset="2"/>
              <a:buNone/>
            </a:pPr>
            <a:r>
              <a:rPr lang="pt-BR" sz="1200" b="1" dirty="0">
                <a:solidFill>
                  <a:schemeClr val="accent3"/>
                </a:solidFill>
              </a:rPr>
              <a:t>Î10	TAXA DE REÎNNOIRE ANUALĂ ESTE RAMBURSABILĂ?</a:t>
            </a:r>
          </a:p>
          <a:p>
            <a:pPr marL="540000" indent="-540000">
              <a:lnSpc>
                <a:spcPct val="100000"/>
              </a:lnSpc>
              <a:buNone/>
            </a:pPr>
            <a:r>
              <a:rPr lang="pt-BR" sz="1200" dirty="0"/>
              <a:t>R10	Taxa în valoare de 25,00 $/25,00 € nu este rambursabilă. Clienților le va fi trimisă o notificare prin e-mail prin care vor fi întrebați dacă doresc să își reînnoiască statutul înainte ca acesta să expire.</a:t>
            </a:r>
          </a:p>
          <a:p>
            <a:pPr marL="540000" indent="-540000">
              <a:lnSpc>
                <a:spcPct val="100000"/>
              </a:lnSpc>
              <a:spcAft>
                <a:spcPts val="0"/>
              </a:spcAft>
              <a:buFont typeface="Wingdings" panose="05000000000000000000" pitchFamily="2" charset="2"/>
              <a:buNone/>
            </a:pPr>
            <a:r>
              <a:rPr lang="pt-BR" sz="1200" b="1" dirty="0">
                <a:solidFill>
                  <a:schemeClr val="accent3"/>
                </a:solidFill>
              </a:rPr>
              <a:t>Î11	POATE UN MEMBRU PC SĂ RATEZE SAU SĂ SARĂ PESTE ORICE LUNĂ DINTR-UN AN ȘI SĂ ÎȘI PĂSTREZE BENEFICIILE PC+?</a:t>
            </a:r>
          </a:p>
          <a:p>
            <a:pPr marL="540000" indent="-540000">
              <a:lnSpc>
                <a:spcPct val="100000"/>
              </a:lnSpc>
              <a:buNone/>
            </a:pPr>
            <a:r>
              <a:rPr lang="pt-BR" sz="1200" dirty="0"/>
              <a:t>R11	Clienții preferați pot anula sau să sară peste două luni din MSO într-o perioadă continuă de 12 luni și să își păstreze în continuare beneficiile PC. Perioada de 12 luni începe în momentul în care este creată prima comandă eligibilă. Totuși, dacă aceștia returnează mai mult de două comenzi, își vor pierde avantajul, iar numărul comenzilor eligibile se va reseta la 0. Dacă se resetează la 0, comenzile nu vor reîncepe și cu mostrele aferente. Vor continua de unde au rămas când au fost eligibile ultima dată.</a:t>
            </a:r>
            <a:endParaRPr lang="pt-BR" sz="1200" b="1" dirty="0">
              <a:solidFill>
                <a:schemeClr val="accent3"/>
              </a:solidFill>
            </a:endParaRP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err="1">
                <a:solidFill>
                  <a:schemeClr val="accent3"/>
                </a:solidFill>
              </a:rPr>
              <a:t>Întrebări</a:t>
            </a:r>
            <a:r>
              <a:rPr lang="en-IE" dirty="0">
                <a:solidFill>
                  <a:schemeClr val="accent3"/>
                </a:solidFill>
              </a:rPr>
              <a:t> </a:t>
            </a:r>
            <a:r>
              <a:rPr lang="en-IE" dirty="0" err="1">
                <a:solidFill>
                  <a:schemeClr val="accent3"/>
                </a:solidFill>
              </a:rPr>
              <a:t>frecvente</a:t>
            </a:r>
            <a:endParaRPr lang="en-IE" dirty="0">
              <a:solidFill>
                <a:schemeClr val="accent3"/>
              </a:solidFill>
            </a:endParaRP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lnSpc>
                <a:spcPct val="100000"/>
              </a:lnSpc>
              <a:spcAft>
                <a:spcPts val="0"/>
              </a:spcAft>
              <a:buFont typeface="Wingdings" panose="05000000000000000000" pitchFamily="2" charset="2"/>
              <a:buNone/>
            </a:pPr>
            <a:r>
              <a:rPr lang="pt-BR" sz="1200" b="1" dirty="0">
                <a:solidFill>
                  <a:schemeClr val="accent3"/>
                </a:solidFill>
              </a:rPr>
              <a:t>Î12	CU PROGRAMUL DE PARTAJARE, POATE UN MEMBRU PC+ SĂ CÂȘTIGE MAI MULT DE UN CREDIT PENTRU PRODUSE ÎN VALOARE DE 100 $/95 € ÎNTR-O LUNĂ?</a:t>
            </a:r>
          </a:p>
          <a:p>
            <a:pPr marL="540000" indent="-540000">
              <a:lnSpc>
                <a:spcPct val="100000"/>
              </a:lnSpc>
              <a:buNone/>
            </a:pPr>
            <a:r>
              <a:rPr lang="pt-BR" sz="1200" dirty="0"/>
              <a:t>R12	Da, poate! În cazul în care clienții pe care îi recomandă achiziționează mai multe produse într-o anumită lună, membrul respectiv poate acumula mai multe credite. Numărul de credite pe care le poate acumula nu este limitat.</a:t>
            </a:r>
          </a:p>
          <a:p>
            <a:pPr marL="540000" indent="-540000">
              <a:lnSpc>
                <a:spcPct val="100000"/>
              </a:lnSpc>
              <a:spcAft>
                <a:spcPts val="0"/>
              </a:spcAft>
              <a:buFont typeface="Wingdings" panose="05000000000000000000" pitchFamily="2" charset="2"/>
              <a:buNone/>
            </a:pPr>
            <a:r>
              <a:rPr lang="pt-BR" sz="1200" b="1" dirty="0">
                <a:solidFill>
                  <a:schemeClr val="accent3"/>
                </a:solidFill>
              </a:rPr>
              <a:t>Î13	CREDITELE DIN PROGRAMUL DE PARTAJARE ALE UNUI MEMBRU PC+ VOR FI APLICATE AUTOMAT ORICĂREIA DINTRE COMENZILE ACESTUIA?</a:t>
            </a:r>
          </a:p>
          <a:p>
            <a:pPr marL="540000" indent="-540000">
              <a:lnSpc>
                <a:spcPct val="100000"/>
              </a:lnSpc>
              <a:buNone/>
            </a:pPr>
            <a:r>
              <a:rPr lang="pt-BR" sz="1200" dirty="0"/>
              <a:t>R13	Da, vor fi. Acestuia nu i se va mai solicita să activeze o setare pentru ca punctele din Programul de partajare să poată fi aplicate.</a:t>
            </a:r>
          </a:p>
          <a:p>
            <a:pPr marL="540000" indent="-540000">
              <a:lnSpc>
                <a:spcPct val="100000"/>
              </a:lnSpc>
              <a:spcAft>
                <a:spcPts val="0"/>
              </a:spcAft>
              <a:buFont typeface="Wingdings" panose="05000000000000000000" pitchFamily="2" charset="2"/>
              <a:buNone/>
            </a:pPr>
            <a:r>
              <a:rPr lang="pt-BR" sz="1200" b="1" dirty="0">
                <a:solidFill>
                  <a:schemeClr val="accent3"/>
                </a:solidFill>
              </a:rPr>
              <a:t>Î14	ACESTE CREDITE VOR AVEA O DATĂ DE EXPIRARE SAU POT FI UTILIZATE ORICÂND?</a:t>
            </a:r>
          </a:p>
          <a:p>
            <a:pPr marL="540000" indent="-540000">
              <a:lnSpc>
                <a:spcPct val="100000"/>
              </a:lnSpc>
              <a:buNone/>
            </a:pPr>
            <a:r>
              <a:rPr lang="pt-BR" sz="1200" dirty="0"/>
              <a:t>R14	Creditele vor expira după două luni.</a:t>
            </a:r>
          </a:p>
          <a:p>
            <a:pPr marL="540000" indent="-540000">
              <a:lnSpc>
                <a:spcPct val="100000"/>
              </a:lnSpc>
              <a:spcAft>
                <a:spcPts val="0"/>
              </a:spcAft>
              <a:buFont typeface="Wingdings" panose="05000000000000000000" pitchFamily="2" charset="2"/>
              <a:buNone/>
            </a:pPr>
            <a:r>
              <a:rPr lang="pt-BR" sz="1200" b="1" dirty="0">
                <a:solidFill>
                  <a:schemeClr val="accent3"/>
                </a:solidFill>
              </a:rPr>
              <a:t>Î15	CE ÎNSEAMNĂ O COMANDĂ ELIGIBILĂ ÎN SENSUL PROGRAMULUI DE PARTAJARE?</a:t>
            </a:r>
          </a:p>
          <a:p>
            <a:pPr marL="540000" indent="-540000">
              <a:lnSpc>
                <a:spcPct val="100000"/>
              </a:lnSpc>
              <a:buNone/>
            </a:pPr>
            <a:r>
              <a:rPr lang="pt-BR" sz="1200" dirty="0"/>
              <a:t>R15	Singura cerință pentru ca o comandă a unui client recomandat să se ia în considerare pentru creditele aferente Programului de partajare ale unui client PC+ este ca respectiva comandă să aibă o valoare BV. Orice comandă cu o valoare BV va fi luată în considerare drept comandă eligibilă. </a:t>
            </a:r>
          </a:p>
          <a:p>
            <a:pPr marL="540000" indent="-540000">
              <a:lnSpc>
                <a:spcPct val="100000"/>
              </a:lnSpc>
              <a:spcAft>
                <a:spcPts val="0"/>
              </a:spcAft>
              <a:buFont typeface="Wingdings" panose="05000000000000000000" pitchFamily="2" charset="2"/>
              <a:buNone/>
            </a:pPr>
            <a:r>
              <a:rPr lang="pt-BR" sz="1200" b="1" dirty="0">
                <a:solidFill>
                  <a:schemeClr val="accent3"/>
                </a:solidFill>
              </a:rPr>
              <a:t>Î16	CREDITELE AFERENTE PROGRAMULUI DE PARTAJARE POT FI APLICATE PLASTURILOR?</a:t>
            </a:r>
          </a:p>
          <a:p>
            <a:pPr marL="540000" indent="-540000">
              <a:lnSpc>
                <a:spcPct val="100000"/>
              </a:lnSpc>
              <a:buNone/>
            </a:pPr>
            <a:r>
              <a:rPr lang="pt-BR" sz="1200" dirty="0"/>
              <a:t>R16	Nu mai este cazul. Acum, creditele aferente Programului de partajare pot fi aplicate oricărui articol.</a:t>
            </a:r>
          </a:p>
          <a:p>
            <a:pPr marL="540000" indent="-540000">
              <a:lnSpc>
                <a:spcPct val="100000"/>
              </a:lnSpc>
              <a:spcAft>
                <a:spcPts val="0"/>
              </a:spcAft>
              <a:buFont typeface="Wingdings" panose="05000000000000000000" pitchFamily="2" charset="2"/>
              <a:buNone/>
            </a:pPr>
            <a:r>
              <a:rPr lang="pt-BR" sz="1200" b="1" dirty="0">
                <a:solidFill>
                  <a:schemeClr val="accent3"/>
                </a:solidFill>
              </a:rPr>
              <a:t>Î17	RECOMPENSELE DE LOIALITATE EXISTENTE ALE CLIENȚILOR PC/PC+ VOR CONTINUA DE UNDE ERAU LA LANSAREA ACESTOR ÎMBUNĂTĂȚIRI SAU VOR FI RESETATE?</a:t>
            </a:r>
          </a:p>
          <a:p>
            <a:pPr marL="540000" indent="-540000">
              <a:lnSpc>
                <a:spcPct val="100000"/>
              </a:lnSpc>
              <a:buNone/>
            </a:pPr>
            <a:r>
              <a:rPr lang="pt-BR" sz="1200" dirty="0"/>
              <a:t>R17	Programul actual de recompense se va reseta odată cu începerea noului program. Toată lumea o va lua de la început în cadrul noului program de recompense.</a:t>
            </a:r>
          </a:p>
          <a:p>
            <a:pPr marL="540000" indent="-540000">
              <a:lnSpc>
                <a:spcPct val="100000"/>
              </a:lnSpc>
              <a:spcAft>
                <a:spcPts val="0"/>
              </a:spcAft>
              <a:buFont typeface="Wingdings" panose="05000000000000000000" pitchFamily="2" charset="2"/>
              <a:buNone/>
            </a:pPr>
            <a:r>
              <a:rPr lang="pt-BR" sz="1200" b="1" dirty="0">
                <a:solidFill>
                  <a:schemeClr val="accent3"/>
                </a:solidFill>
              </a:rPr>
              <a:t>Î18	PENTRU ULTIMA MOSTRĂ DE FIDELITATE, CLIENȚII POT ALEGE ORICE PRODUS ALAVIDA (ADICĂ PLASTURI, CREMĂ DE ZI, DE NOAPTE, CREMĂ DE OCHI)?</a:t>
            </a:r>
          </a:p>
          <a:p>
            <a:pPr marL="540000" indent="-540000">
              <a:lnSpc>
                <a:spcPct val="100000"/>
              </a:lnSpc>
              <a:buNone/>
            </a:pPr>
            <a:r>
              <a:rPr lang="pt-BR" sz="1200" dirty="0"/>
              <a:t>R18	Da.</a:t>
            </a: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438</TotalTime>
  <Words>2077</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Cabin</vt:lpstr>
      <vt:lpstr>Calibri Light</vt:lpstr>
      <vt:lpstr>Wingdings</vt:lpstr>
      <vt:lpstr>Office Theme</vt:lpstr>
      <vt:lpstr>PowerPoint Presentation</vt:lpstr>
      <vt:lpstr>Rezumatul modificărilor aduse Programului PC/PC+ în anul 2025</vt:lpstr>
      <vt:lpstr>Elemente care rămân neschimbate</vt:lpstr>
      <vt:lpstr>Mostrele de fidelitate</vt:lpstr>
      <vt:lpstr>Mostrele de fidelitate - Client preferat</vt:lpstr>
      <vt:lpstr>Mostrele de fidelitate - Client preferat Plus</vt:lpstr>
      <vt:lpstr>Îmbunătățirile aduse Programului de partajare PC+</vt:lpstr>
      <vt:lpstr>PowerPoint Presentation</vt:lpstr>
      <vt:lpstr>Întrebări frecvente</vt:lpstr>
      <vt:lpstr>Întrebări frecvente</vt:lpstr>
      <vt:lpstr>Întrebări frecvente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15</cp:revision>
  <dcterms:created xsi:type="dcterms:W3CDTF">2025-03-12T11:45:21Z</dcterms:created>
  <dcterms:modified xsi:type="dcterms:W3CDTF">2025-04-01T17:05:53Z</dcterms:modified>
</cp:coreProperties>
</file>